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1CC85-D779-4D25-9BDC-01EC3FAD08F4}" v="88" dt="2021-08-29T16:10:11.465"/>
    <p1510:client id="{3C84151B-FA00-413D-A0E0-0D016CCD87D7}" v="2" dt="2021-08-29T16:57:35.380"/>
    <p1510:client id="{5CD9BB04-ABF3-4094-B725-85B4F9C29939}" v="2" dt="2021-08-29T16:53:30.612"/>
    <p1510:client id="{DE770F1A-45D4-40DE-AFDB-69B75D5A35C1}" v="38" dt="2021-08-30T10:23:20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4305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3052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347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02394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9689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4769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159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1441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9836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6457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7962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AEAA-8FC0-4328-8527-5E9C920C02C8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262E-9087-40EF-828F-13874F82D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4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F--1OnitM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F--1OnitM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746-020-0240-8.pdf" TargetMode="External"/><Relationship Id="rId2" Type="http://schemas.openxmlformats.org/officeDocument/2006/relationships/hyperlink" Target="https://www.researchgate.net/publication/336356987_3D_variable-grid_full-waveform_inversion_on_GPU/fulltext/5d9d3de192851c2f70f723f8/3D-variable-grid-full-waveform-inversion-on-GPU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7fb9/e42b1b229ee23dcad59860dc1845ec7aa78b.pdf?_ga=2.232431517.385529919.1630024387-1181701783.1630024387" TargetMode="External"/><Relationship Id="rId2" Type="http://schemas.openxmlformats.org/officeDocument/2006/relationships/hyperlink" Target="http://www.geo.uu.nl/~fichtner/papers/2009_fichtner_FW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.uu.nl/~fichtner/papers/2017_Fichtner_SRL.pdf" TargetMode="External"/><Relationship Id="rId4" Type="http://schemas.openxmlformats.org/officeDocument/2006/relationships/hyperlink" Target="https://agupubs.onlinelibrary.wiley.com/doi/pdf/10.1002/2016JB0128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7BC3B8-1205-40D1-82F9-358CE3E0F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50752"/>
            <a:ext cx="9144000" cy="1560262"/>
          </a:xfrm>
        </p:spPr>
        <p:txBody>
          <a:bodyPr>
            <a:normAutofit/>
          </a:bodyPr>
          <a:lstStyle/>
          <a:p>
            <a:r>
              <a:rPr lang="el-GR" sz="1800"/>
              <a:t>Μαραγκός Γεώργιος</a:t>
            </a:r>
            <a:r>
              <a:rPr lang="en-US" sz="1800"/>
              <a:t>    </a:t>
            </a:r>
          </a:p>
          <a:p>
            <a:r>
              <a:rPr lang="el-GR" sz="1800"/>
              <a:t>Στοϊκούδη Αθανασία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FE2989-B288-41F9-9D49-1C208AB9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64"/>
            <a:ext cx="4148946" cy="10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6A90182-2F4A-4614-9612-77B0F2E683D5}"/>
              </a:ext>
            </a:extLst>
          </p:cNvPr>
          <p:cNvSpPr txBox="1">
            <a:spLocks/>
          </p:cNvSpPr>
          <p:nvPr/>
        </p:nvSpPr>
        <p:spPr>
          <a:xfrm>
            <a:off x="1827078" y="4103214"/>
            <a:ext cx="9144000" cy="40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 </a:t>
            </a:r>
            <a:r>
              <a:rPr lang="en-US" sz="2000" dirty="0"/>
              <a:t>Full-waveform inversion on heterogeneous HPC systems</a:t>
            </a:r>
            <a:endParaRPr lang="el-GR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943F6E-2DE0-4AA0-8D8D-AE9CC583B4E8}"/>
              </a:ext>
            </a:extLst>
          </p:cNvPr>
          <p:cNvSpPr txBox="1">
            <a:spLocks/>
          </p:cNvSpPr>
          <p:nvPr/>
        </p:nvSpPr>
        <p:spPr>
          <a:xfrm>
            <a:off x="1363734" y="2594557"/>
            <a:ext cx="9817769" cy="10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/>
              <a:t>Πλήρης αντιστροφή κύματος σε ετερογενή υπολογιστικά συστήματα</a:t>
            </a:r>
            <a:r>
              <a:rPr lang="en-US" sz="4000"/>
              <a:t> </a:t>
            </a:r>
            <a:r>
              <a:rPr lang="el-GR" sz="4000"/>
              <a:t>υψηλών επιδόσεων</a:t>
            </a:r>
            <a:endParaRPr lang="el-GR" sz="400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D9FF45-55FF-449D-A2EC-F3D80D8E5087}"/>
              </a:ext>
            </a:extLst>
          </p:cNvPr>
          <p:cNvSpPr txBox="1">
            <a:spLocks/>
          </p:cNvSpPr>
          <p:nvPr/>
        </p:nvSpPr>
        <p:spPr>
          <a:xfrm>
            <a:off x="1700619" y="3617929"/>
            <a:ext cx="9144000" cy="40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/>
              <a:t> </a:t>
            </a:r>
            <a:r>
              <a:rPr lang="en-US" sz="2000"/>
              <a:t>____________________________________________________________________</a:t>
            </a:r>
            <a:endParaRPr lang="el-GR" sz="200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1345B60-2B8D-44F3-AD36-4BAC429A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2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65C3-C8B5-4181-BF4D-E337A0E4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/>
              <a:t>Συμπεράσματα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676C-87E7-4846-8D34-56B419ED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Η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χρήση ετερογενών υπολογιστικών συστημάτων υψηλών επιδόσεων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επιτρέπει την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μοντελοποίηση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και την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αντίστροφη διάδοση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σεισμικών κυμάτων σε μια ευρεία ζώνη συχνοτήτων. </a:t>
            </a: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Μ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ε τη βοήθεια των επιταχυντών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GPU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και την εφαρμογή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παραλληλοποίησης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η παραπάνω διαδικασία αναπτύσσεται με σαφώς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αποδοτικότερο τρόπο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αυξάνοντας την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ταχύτητα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της εφαρμογής για την εξαγωγή των δεδομένων. Σε τελικό στάδιο, η χρήση ετερογένειας, για την αξιοποίηση των δεδομένων που προσφέρει,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παρέχει πληροφορία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σχετικά με τη μορφολογία της υποεπιφάνειας της γης και κατ επέκτασης τις σεισμικές διεργασίες που πραγματοποιούνται σε αυτή.</a:t>
            </a: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l-GR" sz="1800"/>
          </a:p>
        </p:txBody>
      </p:sp>
      <p:pic>
        <p:nvPicPr>
          <p:cNvPr id="4" name="Εικόνα 4">
            <a:hlinkClick r:id="" action="ppaction://media"/>
            <a:extLst>
              <a:ext uri="{FF2B5EF4-FFF2-40B4-BE49-F238E27FC236}">
                <a16:creationId xmlns:a16="http://schemas.microsoft.com/office/drawing/2014/main" id="{52A0396C-E373-4659-8431-A1C2BE1A3A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86603" y="3406166"/>
            <a:ext cx="4697260" cy="2843147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E6A02A9-B543-433E-8966-518B944D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5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2960-6EAA-4EAC-92E9-586D1B1C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Μελλοντικές</a:t>
            </a:r>
            <a:r>
              <a:rPr lang="el-GR"/>
              <a:t> </a:t>
            </a:r>
            <a:r>
              <a:rPr lang="el-GR" sz="4000"/>
              <a:t>δράσεις</a:t>
            </a:r>
            <a:endParaRPr lang="el-GR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3F4D-BF15-446A-A74B-8451FE9E2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>
                <a:solidFill>
                  <a:srgbClr val="555555"/>
                </a:solidFill>
                <a:latin typeface="Open Sans" panose="020B0606030504020204" pitchFamily="34" charset="0"/>
              </a:rPr>
              <a:t>Ποια τα πιθανά επόμενα βήματα</a:t>
            </a:r>
            <a:r>
              <a:rPr lang="el-GR" sz="18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; </a:t>
            </a:r>
          </a:p>
          <a:p>
            <a:pPr marL="457200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/>
              <a:t>Δεδομένου οτι το άρθρο δημοσιεύτηκε την χρονική περίοδο του έτους 2015, οι μελλοντικές βλέψεις των ερευνητών, συγκεντρώνονται γύρω απ την περαιτέρω 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βελτίωση</a:t>
            </a:r>
            <a:r>
              <a:rPr lang="el-GR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, που μπορεί να επιτευχθεί, με 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εισαγωγή πιο προηγμένων μοντέλων προγραμματισμού</a:t>
            </a:r>
            <a:r>
              <a:rPr lang="el-GR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. </a:t>
            </a:r>
            <a:r>
              <a:rPr lang="el-GR" sz="1800">
                <a:latin typeface="Calibri"/>
                <a:ea typeface="Times New Roman" panose="02020603050405020304" pitchFamily="18" charset="0"/>
                <a:cs typeface="Times New Roman"/>
              </a:rPr>
              <a:t>Έ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τσι, για να είναι εκμεταλλεύσιμα τα πιθανά οφέλη της ετερογενούς υπολογιστικής, </a:t>
            </a:r>
            <a:r>
              <a:rPr lang="el-GR" sz="1800" b="1">
                <a:latin typeface="Calibri"/>
                <a:ea typeface="Calibri" panose="020F0502020204030204" pitchFamily="34" charset="0"/>
                <a:cs typeface="Segoe UI"/>
              </a:rPr>
              <a:t>η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 αντικατάσταση</a:t>
            </a:r>
            <a:r>
              <a:rPr lang="el-GR" sz="1800" b="1">
                <a:latin typeface="Calibri"/>
                <a:ea typeface="Times New Roman" panose="02020603050405020304" pitchFamily="18" charset="0"/>
                <a:cs typeface="Segoe UI"/>
              </a:rPr>
              <a:t> 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 των συστημάτων</a:t>
            </a:r>
            <a:r>
              <a:rPr lang="el-GR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 και ο 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εκσυγχρονισμός</a:t>
            </a:r>
            <a:r>
              <a:rPr lang="el-GR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 αυτών, στοχεύει στην 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μείωση της πολυπλοκότητας </a:t>
            </a:r>
            <a:r>
              <a:rPr lang="el-GR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του κώδικα εφαρμογής, καθώς και στην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 αύξηση της</a:t>
            </a:r>
            <a:r>
              <a:rPr lang="el-GR" sz="1800" b="1">
                <a:latin typeface="Calibri"/>
                <a:ea typeface="Times New Roman" panose="02020603050405020304" pitchFamily="18" charset="0"/>
                <a:cs typeface="Segoe UI"/>
              </a:rPr>
              <a:t> 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 παραγωγικότητας</a:t>
            </a:r>
            <a:r>
              <a:rPr lang="el-GR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 και της </a:t>
            </a:r>
            <a:r>
              <a:rPr lang="el-GR" sz="1800" b="1">
                <a:effectLst/>
                <a:latin typeface="Calibri"/>
                <a:ea typeface="Times New Roman" panose="02020603050405020304" pitchFamily="18" charset="0"/>
                <a:cs typeface="Segoe UI"/>
              </a:rPr>
              <a:t>φορητότητας </a:t>
            </a:r>
            <a:r>
              <a:rPr lang="el-GR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του προγράμματος.</a:t>
            </a:r>
          </a:p>
          <a:p>
            <a:pPr marL="457200" lvl="1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l-GR" sz="1800">
              <a:solidFill>
                <a:srgbClr val="1C1E21"/>
              </a:solidFill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457200" lvl="1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l-GR" sz="1800">
              <a:solidFill>
                <a:srgbClr val="1C1E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C1C6DD-2C1A-4759-9305-BE690F96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7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C410-4A08-48A7-B1A4-2B215C40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1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Τέλος Παρουσίασης</a:t>
            </a:r>
            <a:br>
              <a:rPr lang="el-GR" dirty="0"/>
            </a:br>
            <a:br>
              <a:rPr lang="el-GR" dirty="0"/>
            </a:br>
            <a:r>
              <a:rPr lang="el-GR" sz="2400" dirty="0">
                <a:cs typeface="Calibri Light"/>
              </a:rPr>
              <a:t>Ευχαριστούμε πολύ</a:t>
            </a:r>
            <a:endParaRPr lang="el-GR" dirty="0">
              <a:cs typeface="Calibri Light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E0AC263-854F-481B-BE7B-F9771C4C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4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hlinkClick r:id="" action="ppaction://media"/>
            <a:extLst>
              <a:ext uri="{FF2B5EF4-FFF2-40B4-BE49-F238E27FC236}">
                <a16:creationId xmlns:a16="http://schemas.microsoft.com/office/drawing/2014/main" id="{F4D0E7AA-DD1B-4AF1-8CF4-CF754894A3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284" y="108474"/>
            <a:ext cx="11832565" cy="6592018"/>
          </a:xfr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80CC080-0B3B-4852-92B8-6C57E90C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3125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57CD-BFDD-443E-8FF2-AC1040FF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/>
              <a:t>Πληροφορίες Μαθήματος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8502-2F67-4B74-B662-5226E330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982"/>
            <a:ext cx="10515600" cy="4351338"/>
          </a:xfrm>
        </p:spPr>
        <p:txBody>
          <a:bodyPr/>
          <a:lstStyle/>
          <a:p>
            <a:r>
              <a:rPr lang="el-GR" sz="1800"/>
              <a:t>Τίτλος Μαθήματος: Συστήματα Παράλληλης και Κατανεμημένης Επεξεργασίας (ΜΚ34)</a:t>
            </a:r>
          </a:p>
          <a:p>
            <a:r>
              <a:rPr lang="el-GR" sz="1800"/>
              <a:t>Διδάσκων Καθηγητής: Δρ. Μηνάς Δασυγένης</a:t>
            </a:r>
          </a:p>
          <a:p>
            <a:r>
              <a:rPr lang="el-GR" sz="1800"/>
              <a:t>Εξάμηνο: 8</a:t>
            </a:r>
            <a:r>
              <a:rPr lang="el-GR" sz="1800" baseline="30000"/>
              <a:t>ο</a:t>
            </a:r>
            <a:r>
              <a:rPr lang="el-GR" sz="1800"/>
              <a:t> </a:t>
            </a:r>
          </a:p>
          <a:p>
            <a:endParaRPr lang="el-G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D96B5B-3EBB-4BAF-A588-06B98E46220B}"/>
              </a:ext>
            </a:extLst>
          </p:cNvPr>
          <p:cNvSpPr txBox="1">
            <a:spLocks/>
          </p:cNvSpPr>
          <p:nvPr/>
        </p:nvSpPr>
        <p:spPr>
          <a:xfrm>
            <a:off x="838200" y="2902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/>
              <a:t>Ανάληψη ερευνητικού άρθρου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3C4160-5CDA-46B4-A8AD-A03FD47AD184}"/>
              </a:ext>
            </a:extLst>
          </p:cNvPr>
          <p:cNvSpPr txBox="1">
            <a:spLocks/>
          </p:cNvSpPr>
          <p:nvPr/>
        </p:nvSpPr>
        <p:spPr>
          <a:xfrm>
            <a:off x="838200" y="41641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/>
              <a:t>Τίτλος:  </a:t>
            </a:r>
            <a:r>
              <a:rPr lang="en-US" sz="1800"/>
              <a:t>Full-waveform inversion on heterogeneous HPC systems</a:t>
            </a:r>
            <a:endParaRPr lang="el-GR" sz="1800"/>
          </a:p>
          <a:p>
            <a:r>
              <a:rPr lang="el-GR" sz="1800"/>
              <a:t>Συγγραφείς: </a:t>
            </a:r>
            <a:r>
              <a:rPr lang="en-US" sz="1800"/>
              <a:t>Alexey </a:t>
            </a:r>
            <a:r>
              <a:rPr lang="en-US" sz="1800" err="1"/>
              <a:t>Gokhberg</a:t>
            </a:r>
            <a:r>
              <a:rPr lang="en-US" sz="1800"/>
              <a:t> , Andreas </a:t>
            </a:r>
            <a:r>
              <a:rPr lang="en-US" sz="1800" err="1"/>
              <a:t>Fichtner</a:t>
            </a:r>
            <a:endParaRPr lang="el-GR" sz="1800"/>
          </a:p>
          <a:p>
            <a:r>
              <a:rPr lang="el-GR" sz="1800"/>
              <a:t>Τμήμα Επιστημών της Γης, </a:t>
            </a:r>
            <a:r>
              <a:rPr lang="el-GR" sz="1800">
                <a:solidFill>
                  <a:srgbClr val="000000"/>
                </a:solidFill>
              </a:rPr>
              <a:t>Ελβετικό Ομοσπονδιακό Ινστιτούτο Τεχνολογίας Ζυρίχης</a:t>
            </a:r>
          </a:p>
          <a:p>
            <a:r>
              <a:rPr lang="en-US" sz="1800"/>
              <a:t>2015 Elsevier</a:t>
            </a:r>
            <a:r>
              <a:rPr lang="el-GR" sz="1800"/>
              <a:t>, </a:t>
            </a:r>
            <a:r>
              <a:rPr lang="en-US" sz="1800"/>
              <a:t>Computers &amp; Geosciences</a:t>
            </a:r>
            <a:endParaRPr lang="el-GR" sz="180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8FCA62-E5C5-452B-B0CE-B290F57B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744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8682-C890-4D37-9385-602D34EC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/>
              <a:t>Κίνητρο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ABCD-559A-4453-9AD6-B4B252D42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4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Γιατί είναι σημαντικό το άρθρο; </a:t>
            </a:r>
          </a:p>
          <a:p>
            <a:pPr marL="457200" lvl="1" indent="0" algn="just">
              <a:buNone/>
            </a:pPr>
            <a:r>
              <a:rPr lang="el-GR" sz="1800" b="1">
                <a:latin typeface="Calibri"/>
                <a:ea typeface="Calibri" panose="020F0502020204030204" pitchFamily="34" charset="0"/>
                <a:cs typeface="Times New Roman"/>
              </a:rPr>
              <a:t>Η ανάπτυξη ε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φαρμογών, που αφορούν στην σεισμική εξερεύνηση,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σε κλίμακες τοπικές, περιφερειακές αλλά και παγκόσμιες,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παρέχουν νέα εικόνα για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τη δομή, τη δυναμική και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την εξέλιξη της Γης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 Δεδομένου οτι η σεισμική τομογραφία βρίσκεται σε μια μεταβατική περίοδο,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η αξιοποίηση υπολογιστικών πόρων επιτυγχάνει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την διαδικασία πλήρους αναστροφής σεισμικών κυματομορφών, για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την</a:t>
            </a:r>
            <a:r>
              <a:rPr lang="en-US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χαρτογράφηση του γήινου φλοιού και την ανίχνευση</a:t>
            </a:r>
            <a:r>
              <a:rPr lang="el-GR" sz="1800" b="1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σεισμικών δεδομένων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457200" lvl="1" indent="0" algn="just">
              <a:buNone/>
            </a:pPr>
            <a:endParaRPr lang="el-GR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l-GR" sz="24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Ποιο είναι το ερευνητικό αντικείμενο;</a:t>
            </a:r>
          </a:p>
          <a:p>
            <a:pPr marL="457200" lvl="1" indent="0" algn="just">
              <a:buNone/>
            </a:pP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Το επιλεχθέν άρθρο, παρουσιάζει την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εφαρμογή πλήρους αντιστροφής σεισμικής κυματομορφής, με την χρήση μεγάλων ετερογενών υπολογιστικών συστημάτων υψηλών επιδόσεων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– HPC. Στο πλαίσιο αυτό,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εξετάζονται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οι βέλτιστες διαμορφώσεις παραλληλισμού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μεμονωμένων προσομοιώσεων, για την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διαχείριση πολλαπλών απαιτήσεων εισόδου/εξόδου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καθώς και τον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προγραμματισμό μεγάλου όγκου πληροφοριών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όπως προκύπτει σε χαρακτηριστικές ρεαλιστικές αντιστροφές.</a:t>
            </a:r>
          </a:p>
          <a:p>
            <a:pPr algn="just"/>
            <a:endParaRPr lang="el-GR" sz="1900" b="0" i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13F515-6D5B-4BEC-8FA3-D5370923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4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C412-9620-4857-9334-FBF7E108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/>
              <a:t>Συναφή έργα</a:t>
            </a:r>
            <a:r>
              <a:rPr lang="en-US" sz="4000"/>
              <a:t> &amp; </a:t>
            </a:r>
            <a:r>
              <a:rPr lang="el-GR" sz="4000"/>
              <a:t>μεθοδολογίες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F888-8CAB-4E78-A52C-83D07EA8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9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l-GR" sz="1800" b="1" i="0">
                <a:effectLst/>
              </a:rPr>
              <a:t>Στον κλάδο της Γεωφυσική</a:t>
            </a:r>
            <a:r>
              <a:rPr lang="el-GR" sz="1800" b="0" i="0">
                <a:effectLst/>
              </a:rPr>
              <a:t>ς, η πλήρης αντιστροφή κύματος – </a:t>
            </a:r>
            <a:r>
              <a:rPr lang="en-US" sz="1800"/>
              <a:t>FWI</a:t>
            </a:r>
            <a:r>
              <a:rPr lang="el-GR" sz="1800"/>
              <a:t>, </a:t>
            </a:r>
            <a:r>
              <a:rPr lang="el-GR" sz="1800" b="0" i="0">
                <a:effectLst/>
              </a:rPr>
              <a:t>με τη χρήση </a:t>
            </a:r>
            <a:r>
              <a:rPr lang="el-GR" sz="1800"/>
              <a:t>πραγματικών </a:t>
            </a:r>
            <a:r>
              <a:rPr lang="el-GR" sz="1800" b="0" i="0">
                <a:effectLst/>
              </a:rPr>
              <a:t>σεισμικών δεδομένων, </a:t>
            </a:r>
            <a:r>
              <a:rPr lang="el-GR" sz="1800" b="1" i="0">
                <a:effectLst/>
              </a:rPr>
              <a:t>εξάγει ένα τρισδιάστατο μοντέλο της υποεπιφάνειας της Γης</a:t>
            </a:r>
            <a:r>
              <a:rPr lang="el-GR" sz="1800" b="0" i="0">
                <a:effectLst/>
              </a:rPr>
              <a:t>, από το οποίο μπορούν να λυθούν οι εξισώσεις κύματος και να παραχθούν δεδομένα προσομοίωσης. </a:t>
            </a:r>
          </a:p>
          <a:p>
            <a:pPr marL="457200" lvl="1" indent="0" algn="just">
              <a:buNone/>
            </a:pPr>
            <a:endParaRPr lang="el-GR" sz="16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457200" lvl="1" indent="0" algn="just">
              <a:buNone/>
            </a:pPr>
            <a:r>
              <a:rPr lang="el-GR" sz="16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Σχετικά άρθρα:</a:t>
            </a:r>
            <a:endParaRPr lang="en-US" sz="16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457200" lvl="1" indent="0" algn="just">
              <a:buNone/>
            </a:pPr>
            <a:r>
              <a:rPr lang="en-US" sz="1600">
                <a:hlinkClick r:id="rId2"/>
              </a:rPr>
              <a:t>3D variable‑grid full‑waveform inversion on GPU</a:t>
            </a:r>
            <a:endParaRPr lang="el-GR" sz="1600"/>
          </a:p>
          <a:p>
            <a:pPr marL="457200" lvl="1" indent="0" algn="just">
              <a:buNone/>
            </a:pPr>
            <a:endParaRPr lang="el-GR" sz="16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indent="0" algn="just">
              <a:buNone/>
            </a:pPr>
            <a:endParaRPr lang="el-GR" sz="1800" b="0" i="0">
              <a:solidFill>
                <a:srgbClr val="333333"/>
              </a:solidFill>
              <a:effectLst/>
            </a:endParaRPr>
          </a:p>
          <a:p>
            <a:pPr algn="just"/>
            <a:r>
              <a:rPr lang="el-GR" sz="1800" b="1" i="0">
                <a:effectLst/>
              </a:rPr>
              <a:t>Στον κλάδο της Ιατρικής και της Νευρολογίας</a:t>
            </a:r>
            <a:r>
              <a:rPr lang="el-GR" sz="1800" b="0" i="0">
                <a:effectLst/>
              </a:rPr>
              <a:t>, η πλήρης αντιστροφή κύματος – </a:t>
            </a:r>
            <a:r>
              <a:rPr lang="en-US" sz="1800"/>
              <a:t>FWI</a:t>
            </a:r>
            <a:r>
              <a:rPr lang="el-GR" sz="1800"/>
              <a:t> </a:t>
            </a:r>
            <a:r>
              <a:rPr lang="el-GR" sz="1800" b="0" i="0">
                <a:effectLst/>
              </a:rPr>
              <a:t>χρησιμοποιείται για την </a:t>
            </a:r>
            <a:r>
              <a:rPr lang="el-GR" sz="1800" b="1" i="0">
                <a:effectLst/>
              </a:rPr>
              <a:t>ανάλυση ηχητικών κυμάτων</a:t>
            </a:r>
            <a:r>
              <a:rPr lang="el-GR" sz="1800" b="0" i="0">
                <a:effectLst/>
              </a:rPr>
              <a:t>,</a:t>
            </a:r>
            <a:r>
              <a:rPr lang="el-GR" sz="1800"/>
              <a:t> π</a:t>
            </a:r>
            <a:r>
              <a:rPr lang="el-GR" sz="1800" b="0" i="0">
                <a:effectLst/>
              </a:rPr>
              <a:t>ου διαδίδονται στο ανθρώπινο κρανίο,</a:t>
            </a:r>
            <a:r>
              <a:rPr lang="el-GR" sz="1800" b="1" i="0">
                <a:effectLst/>
              </a:rPr>
              <a:t> δημιουργώντας μια</a:t>
            </a:r>
            <a:r>
              <a:rPr lang="el-GR" sz="1800" b="0" i="0">
                <a:effectLst/>
              </a:rPr>
              <a:t> </a:t>
            </a:r>
            <a:r>
              <a:rPr lang="el-GR" sz="1800" b="1" i="0">
                <a:effectLst/>
              </a:rPr>
              <a:t>τρισδιάστατη εικόνα του εσωτερικού του</a:t>
            </a:r>
            <a:r>
              <a:rPr lang="el-GR" sz="1800" b="0" i="0">
                <a:effectLst/>
              </a:rPr>
              <a:t>.</a:t>
            </a:r>
            <a:endParaRPr lang="el-GR" sz="1800" b="0" i="0">
              <a:effectLst/>
              <a:cs typeface="Calibri"/>
            </a:endParaRPr>
          </a:p>
          <a:p>
            <a:pPr marL="457200" lvl="1" indent="0" algn="just">
              <a:buNone/>
            </a:pPr>
            <a:endParaRPr lang="el-GR" sz="16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457200" lvl="1" indent="0" algn="just">
              <a:buNone/>
            </a:pPr>
            <a:r>
              <a:rPr lang="el-GR" sz="16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Σχετικά άρθρα:</a:t>
            </a:r>
            <a:endParaRPr lang="en-US" sz="16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457200" lvl="1" indent="0" algn="just">
              <a:buNone/>
            </a:pPr>
            <a:r>
              <a:rPr lang="en-US" sz="1600">
                <a:hlinkClick r:id="rId3"/>
              </a:rPr>
              <a:t>Full-waveform inversion imaging of the human brain</a:t>
            </a:r>
            <a:endParaRPr lang="el-GR" sz="1600"/>
          </a:p>
          <a:p>
            <a:pPr marL="457200" lvl="1" indent="0" algn="just">
              <a:buNone/>
            </a:pPr>
            <a:endParaRPr lang="el-GR" sz="1600" b="0" i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just"/>
            <a:endParaRPr lang="el-GR" sz="2200" b="0" i="0">
              <a:solidFill>
                <a:srgbClr val="333333"/>
              </a:solidFill>
              <a:effectLst/>
            </a:endParaRPr>
          </a:p>
          <a:p>
            <a:pPr algn="just"/>
            <a:endParaRPr lang="el-GR" sz="2200" b="0" i="0">
              <a:solidFill>
                <a:srgbClr val="333333"/>
              </a:solidFill>
              <a:effectLst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C385B04-2C27-4AEA-8DB1-579F479B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1927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52C9-9CB5-4D1C-9618-871FD0CD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/>
              <a:t>Αξιοπιστία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A4E-9C00-4A49-89C6-BD6AFB1A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38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l-GR" sz="18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Συγγραφείς</a:t>
            </a:r>
            <a:endParaRPr lang="el-GR" sz="1800"/>
          </a:p>
          <a:p>
            <a:pPr marL="457200" lvl="1" indent="0" algn="just">
              <a:buNone/>
            </a:pPr>
            <a:r>
              <a:rPr lang="el-GR" sz="1800"/>
              <a:t>Η </a:t>
            </a:r>
            <a:r>
              <a:rPr lang="el-GR" sz="1800" b="1"/>
              <a:t>σχετική επαφή</a:t>
            </a:r>
            <a:r>
              <a:rPr lang="el-GR" sz="1800"/>
              <a:t> των συγγραφέων</a:t>
            </a:r>
            <a:r>
              <a:rPr lang="el-GR" sz="1800" b="1"/>
              <a:t> με το αντικείμενο</a:t>
            </a:r>
            <a:r>
              <a:rPr lang="el-GR" sz="1800"/>
              <a:t> και η</a:t>
            </a:r>
            <a:r>
              <a:rPr lang="el-GR" sz="1800" b="1"/>
              <a:t> ενασχόληση</a:t>
            </a:r>
            <a:r>
              <a:rPr lang="el-GR" sz="1800"/>
              <a:t> τους με αυτό σε πληθώρα ερευνών, επισφραγίζει την αξιοπιστία των προσώπων τους, αναδεικνύοντας τους ως </a:t>
            </a:r>
            <a:r>
              <a:rPr lang="el-GR" sz="1800" b="1"/>
              <a:t>έμπιστα μέλη της κοινότητας επιστημόνων</a:t>
            </a:r>
            <a:r>
              <a:rPr lang="el-GR" sz="1800"/>
              <a:t>.</a:t>
            </a:r>
          </a:p>
          <a:p>
            <a:pPr marL="457200" lvl="1" indent="0" algn="just">
              <a:buNone/>
            </a:pPr>
            <a:endParaRPr lang="el-GR" sz="1600"/>
          </a:p>
          <a:p>
            <a:pPr marL="457200" lvl="1" indent="0" algn="just">
              <a:buNone/>
            </a:pPr>
            <a:r>
              <a:rPr lang="el-G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Παρεμφερή έρευνες: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457200" lvl="1" indent="0" algn="just">
              <a:buNone/>
            </a:pPr>
            <a:r>
              <a:rPr lang="en-US" sz="1600">
                <a:hlinkClick r:id="rId2"/>
              </a:rPr>
              <a:t>Full seismic waveform tomography for upper-mantle structure</a:t>
            </a:r>
            <a:endParaRPr lang="en-US" sz="1600"/>
          </a:p>
          <a:p>
            <a:pPr marL="457200" lvl="1" indent="0" algn="just">
              <a:buNone/>
            </a:pPr>
            <a:r>
              <a:rPr lang="en-US" sz="1600">
                <a:hlinkClick r:id="rId3"/>
              </a:rPr>
              <a:t>Accelerated full-waveform inversion using dynamic mini-</a:t>
            </a:r>
            <a:r>
              <a:rPr lang="en-US" sz="1600" err="1">
                <a:hlinkClick r:id="rId3"/>
              </a:rPr>
              <a:t>batche</a:t>
            </a:r>
            <a:r>
              <a:rPr lang="en-US" sz="1600"/>
              <a:t> - </a:t>
            </a:r>
            <a:r>
              <a:rPr lang="en-US" sz="1600" i="1"/>
              <a:t>Andreas </a:t>
            </a:r>
            <a:r>
              <a:rPr lang="en-US" sz="1600" i="1" err="1"/>
              <a:t>Fichtner</a:t>
            </a:r>
            <a:endParaRPr lang="en-US" sz="1600" i="1"/>
          </a:p>
          <a:p>
            <a:pPr marL="457200" lvl="1" indent="0" algn="just">
              <a:buNone/>
            </a:pPr>
            <a:r>
              <a:rPr lang="en-US" sz="1600">
                <a:hlinkClick r:id="rId4"/>
              </a:rPr>
              <a:t>Full-waveform inversion of the Japanese Islands region</a:t>
            </a:r>
            <a:endParaRPr lang="en-US" sz="1600"/>
          </a:p>
          <a:p>
            <a:pPr marL="457200" lvl="1" indent="0" algn="just">
              <a:buNone/>
            </a:pPr>
            <a:r>
              <a:rPr lang="en-US" sz="1600">
                <a:hlinkClick r:id="rId5"/>
              </a:rPr>
              <a:t>Seismic Noise Correlation on Heterogeneous Supercomputers</a:t>
            </a:r>
            <a:r>
              <a:rPr lang="en-US" sz="1600"/>
              <a:t>  - </a:t>
            </a:r>
            <a:r>
              <a:rPr lang="en-US" sz="1600" i="1"/>
              <a:t>Alexey </a:t>
            </a:r>
            <a:r>
              <a:rPr lang="en-US" sz="1600" i="1" err="1"/>
              <a:t>Gokhberg</a:t>
            </a:r>
            <a:r>
              <a:rPr lang="en-US" sz="1600" i="1"/>
              <a:t> , Andreas </a:t>
            </a:r>
            <a:r>
              <a:rPr lang="en-US" sz="1600" i="1" err="1"/>
              <a:t>Fichtner</a:t>
            </a:r>
            <a:r>
              <a:rPr lang="en-US" sz="1600" i="1"/>
              <a:t> </a:t>
            </a:r>
            <a:endParaRPr lang="el-GR" sz="1600" i="1"/>
          </a:p>
          <a:p>
            <a:pPr marL="457200" lvl="1" indent="0" algn="just">
              <a:buNone/>
            </a:pPr>
            <a:endParaRPr lang="en-US" sz="1800"/>
          </a:p>
          <a:p>
            <a:pPr algn="just"/>
            <a:r>
              <a:rPr lang="el-GR" sz="18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Άρθρο</a:t>
            </a:r>
            <a:endParaRPr lang="el-GR" sz="1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A</a:t>
            </a:r>
            <a:r>
              <a:rPr lang="el-GR" sz="1800">
                <a:effectLst/>
                <a:ea typeface="Calibri" panose="020F0502020204030204" pitchFamily="34" charset="0"/>
                <a:cs typeface="Times New Roman"/>
              </a:rPr>
              <a:t>πόδειξη της </a:t>
            </a:r>
            <a:r>
              <a:rPr lang="el-GR" sz="1800" b="1">
                <a:effectLst/>
                <a:ea typeface="Calibri" panose="020F0502020204030204" pitchFamily="34" charset="0"/>
                <a:cs typeface="Times New Roman"/>
              </a:rPr>
              <a:t>πρακτικής εφαρμογής</a:t>
            </a: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1800">
                <a:effectLst/>
                <a:ea typeface="Calibri" panose="020F0502020204030204" pitchFamily="34" charset="0"/>
                <a:cs typeface="Times New Roman"/>
              </a:rPr>
              <a:t>όσων αναλύονται στο άρθρο, αποτελεί η </a:t>
            </a:r>
            <a:r>
              <a:rPr lang="el-GR" sz="1800" b="1">
                <a:effectLst/>
                <a:ea typeface="Calibri" panose="020F0502020204030204" pitchFamily="34" charset="0"/>
                <a:cs typeface="Times New Roman"/>
              </a:rPr>
              <a:t>εφαρμογή πραγματικών δεδομένων</a:t>
            </a:r>
            <a:r>
              <a:rPr lang="el-GR" sz="1800">
                <a:effectLst/>
                <a:ea typeface="Calibri" panose="020F0502020204030204" pitchFamily="34" charset="0"/>
                <a:cs typeface="Times New Roman"/>
              </a:rPr>
              <a:t>, σε έρευνα που αναπτύχθηκε στη δυτική Μεσόγειο. </a:t>
            </a:r>
            <a:r>
              <a:rPr lang="el-GR" sz="1800" b="1">
                <a:effectLst/>
                <a:ea typeface="Calibri" panose="020F0502020204030204" pitchFamily="34" charset="0"/>
                <a:cs typeface="Times New Roman"/>
              </a:rPr>
              <a:t>Η έρευνα αυτή χρηματοδοτήθηκε</a:t>
            </a:r>
            <a:r>
              <a:rPr lang="el-GR" sz="1800">
                <a:effectLst/>
                <a:ea typeface="Calibri" panose="020F0502020204030204" pitchFamily="34" charset="0"/>
                <a:cs typeface="Times New Roman"/>
              </a:rPr>
              <a:t> από το Ελβετικό Εθνικό Κέντρο Υπερυπολογιστών </a:t>
            </a:r>
            <a:r>
              <a:rPr lang="el-GR" sz="1800">
                <a:ea typeface="Calibri" panose="020F0502020204030204" pitchFamily="34" charset="0"/>
                <a:cs typeface="Times New Roman"/>
              </a:rPr>
              <a:t>– </a:t>
            </a:r>
            <a:r>
              <a:rPr lang="el-GR" sz="1800">
                <a:effectLst/>
                <a:ea typeface="Calibri" panose="020F0502020204030204" pitchFamily="34" charset="0"/>
                <a:cs typeface="Times New Roman"/>
              </a:rPr>
              <a:t>CSCS, από το Ελβετικό Εθνικό Ίδρυμα Επιστημών – SNF και από τον Ολλανδικός Οργανισμός Επιστημονικής Έρευνας – </a:t>
            </a:r>
            <a:r>
              <a:rPr lang="en-US" sz="1800" b="0" i="0">
                <a:solidFill>
                  <a:srgbClr val="000000"/>
                </a:solidFill>
                <a:effectLst/>
              </a:rPr>
              <a:t>NWO</a:t>
            </a:r>
            <a:r>
              <a:rPr lang="el-GR" sz="1800" b="1">
                <a:solidFill>
                  <a:srgbClr val="000000"/>
                </a:solidFill>
              </a:rPr>
              <a:t>.</a:t>
            </a:r>
            <a:endParaRPr lang="el-GR" sz="180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A2015D-19C7-468E-A8EA-C8E230C2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0736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C9E2-8173-46BC-8D29-B4A32EAF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/>
              <a:t>Μεθοδολογία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88EC-68F5-473F-B937-6775A30EF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096"/>
            <a:ext cx="10515600" cy="48442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sz="1800" b="1"/>
              <a:t>Μαθηματική προσέγγιση </a:t>
            </a:r>
            <a:r>
              <a:rPr lang="el-GR" sz="1800"/>
              <a:t>της </a:t>
            </a:r>
            <a:r>
              <a:rPr lang="en-US" sz="1800"/>
              <a:t>forward </a:t>
            </a:r>
            <a:r>
              <a:rPr lang="el-GR" sz="1800"/>
              <a:t>και </a:t>
            </a:r>
            <a:r>
              <a:rPr lang="en-US" sz="1800"/>
              <a:t>adjoint </a:t>
            </a:r>
            <a:r>
              <a:rPr lang="el-GR" sz="1800"/>
              <a:t>μοντελοποίησης</a:t>
            </a:r>
            <a:endParaRPr lang="en-US" sz="1800"/>
          </a:p>
          <a:p>
            <a:pPr marL="342900" indent="-342900" algn="just">
              <a:buFont typeface="+mj-lt"/>
              <a:buAutoNum type="arabicPeriod"/>
            </a:pPr>
            <a:r>
              <a:rPr lang="el-GR" sz="1800" b="1"/>
              <a:t>Διάκριση της εξίσωσης σεισμικού κύματος</a:t>
            </a:r>
            <a:endParaRPr lang="el-GR" sz="1800"/>
          </a:p>
          <a:p>
            <a:pPr marL="342900" indent="-342900" algn="just">
              <a:buFont typeface="+mj-lt"/>
              <a:buAutoNum type="arabicPeriod"/>
            </a:pPr>
            <a:r>
              <a:rPr lang="el-GR" sz="1800" b="1"/>
              <a:t>Υπολογιστική εφαρμογή</a:t>
            </a:r>
            <a:r>
              <a:rPr lang="el-GR" sz="1800"/>
              <a:t>, με την αξιοποίηση του λογισμικού </a:t>
            </a:r>
            <a:r>
              <a:rPr lang="en-US" sz="1800"/>
              <a:t>SES3D</a:t>
            </a:r>
            <a:endParaRPr lang="el-GR" sz="1800"/>
          </a:p>
          <a:p>
            <a:pPr marL="0" indent="0" algn="just">
              <a:buNone/>
            </a:pPr>
            <a:endParaRPr lang="el-GR" sz="1800"/>
          </a:p>
          <a:p>
            <a:pPr marL="0" indent="0" algn="just">
              <a:buNone/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i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i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40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</a:t>
            </a:r>
          </a:p>
          <a:p>
            <a:pPr marL="0" indent="0" algn="just">
              <a:buNone/>
            </a:pP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Ανάπτυξη υβριδικού προγραμματιστικού μοντέλου σε</a:t>
            </a:r>
            <a:r>
              <a:rPr lang="el-GR" sz="1800" b="1">
                <a:latin typeface="Calibri"/>
                <a:ea typeface="Calibri" panose="020F0502020204030204" pitchFamily="34" charset="0"/>
                <a:cs typeface="Times New Roman"/>
              </a:rPr>
              <a:t> γλώσσα προγραμματισμού C</a:t>
            </a: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, MPI 3.0 και συγκεκριμένα </a:t>
            </a:r>
            <a:r>
              <a:rPr lang="el-GR" sz="1800" b="1">
                <a:latin typeface="Calibri"/>
                <a:ea typeface="Calibri" panose="020F0502020204030204" pitchFamily="34" charset="0"/>
                <a:cs typeface="Times New Roman"/>
              </a:rPr>
              <a:t>MPI Remote Memory Access</a:t>
            </a: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 – RMA, ως βιβλιοθήκη για την επικοινωνία μεταξύ κόμβων και</a:t>
            </a:r>
            <a:r>
              <a:rPr lang="el-GR" sz="1800" b="1">
                <a:latin typeface="Calibri"/>
                <a:ea typeface="Calibri" panose="020F0502020204030204" pitchFamily="34" charset="0"/>
                <a:cs typeface="Times New Roman"/>
              </a:rPr>
              <a:t> CUDA</a:t>
            </a: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, ως εργαλείο για τον προγραμματισμό </a:t>
            </a:r>
            <a:r>
              <a:rPr lang="el-GR" sz="1800" b="1">
                <a:latin typeface="Calibri"/>
                <a:ea typeface="Calibri" panose="020F0502020204030204" pitchFamily="34" charset="0"/>
                <a:cs typeface="Times New Roman"/>
              </a:rPr>
              <a:t>NVIDIA GPU επιταχυντών</a:t>
            </a: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el-GR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 sz="1800"/>
          </a:p>
          <a:p>
            <a:pPr marL="0" indent="0" algn="just">
              <a:buNone/>
            </a:pPr>
            <a:endParaRPr lang="el-GR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CDF1D-1130-46D2-9B11-74A4700F5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5" y="2719945"/>
            <a:ext cx="4803843" cy="20331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64CFEB-D069-488D-BF97-720E2DF61126}"/>
              </a:ext>
            </a:extLst>
          </p:cNvPr>
          <p:cNvSpPr txBox="1">
            <a:spLocks/>
          </p:cNvSpPr>
          <p:nvPr/>
        </p:nvSpPr>
        <p:spPr>
          <a:xfrm>
            <a:off x="6429172" y="2321111"/>
            <a:ext cx="4803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l-GR" sz="18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l-GR" sz="1800"/>
              <a:t>❗ Ο αλγόριθμος εκθέτει μια </a:t>
            </a:r>
            <a:r>
              <a:rPr lang="el-GR" sz="1800" b="1"/>
              <a:t>μεγάλη ποσότητα δεδομένων</a:t>
            </a:r>
            <a:r>
              <a:rPr lang="el-GR" sz="1800"/>
              <a:t>, συνεπώς προκύπτει η ανάγκη για </a:t>
            </a:r>
            <a:r>
              <a:rPr lang="el-GR" sz="1800" b="1"/>
              <a:t>μαζικό παραλληλισμό</a:t>
            </a:r>
            <a:r>
              <a:rPr lang="el-GR" sz="1800"/>
              <a:t> αυτών, </a:t>
            </a:r>
            <a:r>
              <a:rPr lang="el-GR" sz="1800" b="1"/>
              <a:t>με την χρήση </a:t>
            </a:r>
            <a:r>
              <a:rPr lang="el-GR" sz="1800" b="1" u="sng"/>
              <a:t>ετερογενούς συστήματος</a:t>
            </a:r>
            <a:r>
              <a:rPr lang="el-GR" sz="1800"/>
              <a:t>.</a:t>
            </a:r>
            <a:endParaRPr lang="el-G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l-GR" sz="1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τέτοιο συστήματα αποτελείται από μεγάλο αριθμό κόμβων, που διασυνδέονται μέσω υψηλών δικτύων διακίνησης, αξιοποιώντας διαφορετικές αρχιτεκτονικές.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584" y="1788209"/>
            <a:ext cx="1641450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5310BC3-41E5-4D52-A6A8-5FB9C427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9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2D65-8033-41F7-A699-4E096C01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8" y="644577"/>
            <a:ext cx="10499361" cy="2975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l-GR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Παράλληλη επεξεργασία στο λογισμικό SES3D</a:t>
            </a:r>
          </a:p>
          <a:p>
            <a:pPr marL="0" indent="0" algn="just">
              <a:buNone/>
            </a:pPr>
            <a:endParaRPr lang="el-GR" sz="1800"/>
          </a:p>
          <a:p>
            <a:pPr algn="just"/>
            <a:r>
              <a:rPr lang="el-GR" sz="1800" b="1" u="sng"/>
              <a:t>Σειριακό τμήμα:</a:t>
            </a:r>
            <a:r>
              <a:rPr lang="el-GR" sz="1800" b="1"/>
              <a:t> </a:t>
            </a:r>
            <a:r>
              <a:rPr lang="el-GR" sz="1800"/>
              <a:t>Εκτελείται στον πυρήνα της </a:t>
            </a:r>
            <a:r>
              <a:rPr lang="el-GR" sz="1800" b="1"/>
              <a:t>CPU</a:t>
            </a:r>
            <a:r>
              <a:rPr lang="el-GR" sz="1800"/>
              <a:t>. Περιλαμβάνει ενότητες για την </a:t>
            </a:r>
            <a:r>
              <a:rPr lang="el-GR" sz="1800" b="1"/>
              <a:t>προετοιμασία της εφαρμογής</a:t>
            </a:r>
            <a:r>
              <a:rPr lang="el-GR" sz="1800"/>
              <a:t>, την </a:t>
            </a:r>
            <a:r>
              <a:rPr lang="el-GR" sz="1800" b="1"/>
              <a:t>επικοινωνία</a:t>
            </a:r>
            <a:r>
              <a:rPr lang="el-GR" sz="1800"/>
              <a:t> μεταξύ κόμβων, τη μαζική</a:t>
            </a:r>
            <a:r>
              <a:rPr lang="el-GR" sz="1800" b="1"/>
              <a:t> αποθήκευση</a:t>
            </a:r>
            <a:r>
              <a:rPr lang="el-GR" sz="1800"/>
              <a:t> I/O, και τη </a:t>
            </a:r>
            <a:r>
              <a:rPr lang="el-GR" sz="1800" b="1"/>
              <a:t>διαχείριση ελέγχου και ροής δεδομένων</a:t>
            </a:r>
            <a:r>
              <a:rPr lang="el-GR" sz="1800"/>
              <a:t>.</a:t>
            </a:r>
            <a:endParaRPr lang="en-US" sz="1800"/>
          </a:p>
          <a:p>
            <a:pPr marL="0" indent="0" algn="just">
              <a:buNone/>
            </a:pPr>
            <a:endParaRPr lang="el-GR" sz="1800"/>
          </a:p>
          <a:p>
            <a:pPr algn="just"/>
            <a:r>
              <a:rPr lang="el-GR" sz="1800" b="1" u="sng"/>
              <a:t>Παράλληλο τμήμα:</a:t>
            </a:r>
            <a:r>
              <a:rPr lang="el-GR" sz="1800" b="1"/>
              <a:t> </a:t>
            </a:r>
            <a:r>
              <a:rPr lang="el-GR" sz="1800"/>
              <a:t>Αντιπροσωπεύεται ως </a:t>
            </a:r>
            <a:r>
              <a:rPr lang="el-GR" sz="1800" b="1"/>
              <a:t>σύνολο CUDA πυρήνων</a:t>
            </a:r>
            <a:r>
              <a:rPr lang="el-GR" sz="1800"/>
              <a:t>, που βρίσκονται και λειτουργούν στη </a:t>
            </a:r>
            <a:r>
              <a:rPr lang="el-GR" sz="1800" b="1"/>
              <a:t>GPU</a:t>
            </a:r>
            <a:r>
              <a:rPr lang="el-GR" sz="1800"/>
              <a:t>. Κάθε πυρήνας υλοποιεί μια </a:t>
            </a:r>
            <a:r>
              <a:rPr lang="el-GR" sz="1800" b="1"/>
              <a:t>συγκεκριμένη υπολογιστική λειτουργία</a:t>
            </a:r>
            <a:r>
              <a:rPr lang="el-GR" sz="1800"/>
              <a:t>, που εφαρμόζεται σε μια μεγάλη </a:t>
            </a:r>
            <a:r>
              <a:rPr lang="el-GR" sz="1800" b="1"/>
              <a:t>ροή παράλληλων νημάτων επεξεργασίας</a:t>
            </a:r>
            <a:r>
              <a:rPr lang="el-GR" sz="1800"/>
              <a:t>. </a:t>
            </a:r>
          </a:p>
          <a:p>
            <a:pPr marL="0" indent="0" algn="just">
              <a:buNone/>
            </a:pPr>
            <a:endParaRPr lang="el-GR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3CDB2-331D-4A38-93B7-2C4F22C0E5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2820" y="3741200"/>
            <a:ext cx="5734050" cy="254686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D02AE2-7894-449B-BD7F-9A5F76B45418}"/>
              </a:ext>
            </a:extLst>
          </p:cNvPr>
          <p:cNvSpPr txBox="1">
            <a:spLocks/>
          </p:cNvSpPr>
          <p:nvPr/>
        </p:nvSpPr>
        <p:spPr>
          <a:xfrm>
            <a:off x="1000227" y="3098240"/>
            <a:ext cx="4551487" cy="423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l-GR" sz="180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i="1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l-GR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Διαδικασία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l-GR" sz="1800"/>
              <a:t>Το σειριακό μέρος πραγματοποιεί την </a:t>
            </a:r>
            <a:r>
              <a:rPr lang="el-GR" sz="1800" b="1"/>
              <a:t>ενεργοποίηση των πυρήνων CUDA</a:t>
            </a:r>
            <a:r>
              <a:rPr lang="el-GR" sz="1800"/>
              <a:t>. Οι πυρήνες CUDA </a:t>
            </a:r>
            <a:r>
              <a:rPr lang="el-GR" sz="1800" b="1"/>
              <a:t>εκτελούν όλους τους υπολογισμούς</a:t>
            </a:r>
            <a:r>
              <a:rPr lang="el-GR" sz="1800"/>
              <a:t> του χρονικού αλγορίθμου του SES3D, εξάγοντας την επιθυμητή πληροφορία</a:t>
            </a:r>
          </a:p>
          <a:p>
            <a:pPr algn="just"/>
            <a:endParaRPr lang="el-GR" sz="1800"/>
          </a:p>
          <a:p>
            <a:pPr marL="0" indent="0" algn="just">
              <a:buFont typeface="Arial" panose="020B0604020202020204" pitchFamily="34" charset="0"/>
              <a:buNone/>
            </a:pPr>
            <a:endParaRPr lang="el-GR" sz="180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691A2C1-92DE-45E4-8F25-D7894C79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28134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ED28-6CCA-48CE-86AC-9BA079B9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84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i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Προβλήματα και λύσεις</a:t>
            </a:r>
            <a:endParaRPr lang="en-US" sz="2400" i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Για </a:t>
            </a:r>
            <a:r>
              <a:rPr lang="el-GR" sz="1800">
                <a:latin typeface="Calibri"/>
                <a:ea typeface="Calibri" panose="020F0502020204030204" pitchFamily="34" charset="0"/>
                <a:cs typeface="Times New Roman"/>
              </a:rPr>
              <a:t>την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αποτελεσματική χρήση της μονάδας επεξεργασίας γραφικών –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GPU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, όλοι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οι πίνακες δεδομένων φιλοξενούνται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σε αυτή μόνιμα και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εφαρμόζονται εκεί όλοι οι υπολογισμοί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 Ο ρόλος της κεντρικής μονάδας επεξεργασίας – </a:t>
            </a:r>
            <a:r>
              <a:rPr lang="en-US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CPU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του κεντρικού υπολογιστή περιορίζεται στις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λειτουργίες εισόδου/εξόδου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μεταξύ κόμβων επικοινωνίας και στη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διαχείριση της ροής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εργασίας.</a:t>
            </a:r>
          </a:p>
          <a:p>
            <a:pPr algn="just"/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Ο αλγόριθμος προσομοίωσης, απαιτεί σημαντική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ανταλλαγή δεδομένων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επιβαρύνοντας την συνολική απόδοση. </a:t>
            </a:r>
            <a:r>
              <a:rPr lang="el-GR" sz="1800"/>
              <a:t>Τα στιγμιότυπα πεδίου κυμάτων </a:t>
            </a:r>
            <a:r>
              <a:rPr lang="el-GR" sz="1800" b="1"/>
              <a:t>γράφονται</a:t>
            </a:r>
            <a:r>
              <a:rPr lang="el-GR" sz="1800"/>
              <a:t> σε μεγάλα </a:t>
            </a:r>
            <a:r>
              <a:rPr lang="el-GR" sz="1800" b="1"/>
              <a:t>εξωτερικά αρχεία </a:t>
            </a:r>
            <a:r>
              <a:rPr lang="el-GR" sz="1800"/>
              <a:t>κατά τη διάρκεια των </a:t>
            </a:r>
            <a:r>
              <a:rPr lang="en-US" sz="1800" b="1"/>
              <a:t>forward </a:t>
            </a:r>
            <a:r>
              <a:rPr lang="el-GR" sz="1800" b="1"/>
              <a:t>προσομοιώσεων</a:t>
            </a:r>
            <a:r>
              <a:rPr lang="en-US" sz="1800"/>
              <a:t>, </a:t>
            </a:r>
            <a:r>
              <a:rPr lang="el-GR" sz="1800"/>
              <a:t>ενώ </a:t>
            </a:r>
            <a:r>
              <a:rPr lang="el-GR" sz="1800" b="1"/>
              <a:t>διαβάζονται</a:t>
            </a:r>
            <a:r>
              <a:rPr lang="el-GR" sz="1800"/>
              <a:t> με αντίστροφη σειρά από αυτά τα αρχεία στις </a:t>
            </a:r>
            <a:r>
              <a:rPr lang="en-US" sz="1800" b="1"/>
              <a:t>adjoint </a:t>
            </a:r>
            <a:r>
              <a:rPr lang="el-GR" sz="1800" b="1"/>
              <a:t>προσομοιώσεις</a:t>
            </a:r>
            <a:r>
              <a:rPr lang="el-GR" sz="1800"/>
              <a:t>. Προς επίλυση αυτού,</a:t>
            </a:r>
            <a:r>
              <a:rPr lang="en-US" sz="1800"/>
              <a:t> </a:t>
            </a:r>
            <a:r>
              <a:rPr lang="el-GR" sz="1800"/>
              <a:t>ανακτώντας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έναν μεγάλο αριθμό συνεχόμενων εγγραφών σε ένα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buffer μνήμης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επιτυγχάνεται </a:t>
            </a:r>
            <a:r>
              <a:rPr lang="el-GR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μείωση του χρόνο εκτέλεσης </a:t>
            </a:r>
            <a:r>
              <a:rPr lang="el-G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των εκάστοτε προσομοιώσεων.</a:t>
            </a:r>
          </a:p>
          <a:p>
            <a:endParaRPr lang="el-GR" sz="180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5331B92-15F3-4A80-A3A5-135796F0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09074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2066-BCD1-410C-AA04-9F902F85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/>
              <a:t>Αποτελέσματα &amp; Συγκρίσεις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F8A7-7297-4238-BCA5-B1B3C565F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εφαρμογή ετερογένειας στο σύστημα με τη χρήση επιταχυντών GP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επιτυγχάνει βελτίωση της απόδοσης κατά 3.5-4 φορές</a:t>
            </a:r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σχέση με αυτή της αντίστοιχης ομογενούς εφαρμογής.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νέα εφαρμογή επιτυγχάνει απόδοση μνήμης GPU με ταχύτητα που κυμαίνεται </a:t>
            </a:r>
            <a:r>
              <a:rPr lang="el-G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60% έως 80% του μέγιστου εύρους ζώνης</a:t>
            </a:r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παρέχοντας έτσι καλή χρήση των πόρων </a:t>
            </a:r>
            <a:r>
              <a:rPr lang="el-G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του υλισμικού.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900"/>
              <a:t>H </a:t>
            </a:r>
            <a:r>
              <a:rPr lang="el-GR" sz="1900"/>
              <a:t>πρακτική εφαρμογή της μεθοδολογίας που αναπτύχθηκε, εφαρμόστηκε σε έρευνα πραγματικών δεδομένων στη δυτική Μεσόγειο, μοντελοποιώντας και αναστρέφοντας την διάδοση σεισμικών κυμάτων σε </a:t>
            </a:r>
            <a:r>
              <a:rPr lang="el-GR" sz="1900" b="1"/>
              <a:t>χρόνο μικρότερο των 12 δευτερολέπτων</a:t>
            </a:r>
            <a:r>
              <a:rPr lang="el-GR" sz="1900"/>
              <a:t>, για </a:t>
            </a:r>
            <a:r>
              <a:rPr lang="el-GR" sz="1900" b="1"/>
              <a:t>αποστάσεις άνω των 2000 χιλιομέτρων</a:t>
            </a:r>
            <a:r>
              <a:rPr lang="el-GR" sz="1900"/>
              <a:t>.</a:t>
            </a:r>
            <a:endParaRPr lang="el-G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8237E5-AA04-4458-961F-60247B99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62E-9087-40EF-828F-13874F82D0E1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6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1089</Words>
  <Application>Microsoft Office PowerPoint</Application>
  <PresentationFormat>Widescreen</PresentationFormat>
  <Paragraphs>96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Office Theme</vt:lpstr>
      <vt:lpstr>PowerPoint Presentation</vt:lpstr>
      <vt:lpstr>Πληροφορίες Μαθήματος</vt:lpstr>
      <vt:lpstr>Κίνητρο</vt:lpstr>
      <vt:lpstr>Συναφή έργα &amp; μεθοδολογίες</vt:lpstr>
      <vt:lpstr>Αξιοπιστία</vt:lpstr>
      <vt:lpstr>Μεθοδολογία</vt:lpstr>
      <vt:lpstr>PowerPoint Presentation</vt:lpstr>
      <vt:lpstr>PowerPoint Presentation</vt:lpstr>
      <vt:lpstr>Αποτελέσματα &amp; Συγκρίσεις</vt:lpstr>
      <vt:lpstr>Συμπεράσματα</vt:lpstr>
      <vt:lpstr>Μελλοντικές δράσεις</vt:lpstr>
      <vt:lpstr>Τέλος Παρουσίασης  Ευχαριστούμε πολύ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Πλήρης αντιστροφή κύματος σε ετερογενή υπολογιστικά συστήματα υψηλών επιδόσεων</dc:title>
  <dc:creator>athanasia stoikoudi</dc:creator>
  <cp:lastModifiedBy>athanasia stoikoudi</cp:lastModifiedBy>
  <cp:revision>22</cp:revision>
  <dcterms:created xsi:type="dcterms:W3CDTF">2021-08-26T21:41:03Z</dcterms:created>
  <dcterms:modified xsi:type="dcterms:W3CDTF">2021-08-30T11:04:37Z</dcterms:modified>
</cp:coreProperties>
</file>